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FF99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285" autoAdjust="0"/>
  </p:normalViewPr>
  <p:slideViewPr>
    <p:cSldViewPr>
      <p:cViewPr varScale="1">
        <p:scale>
          <a:sx n="39" d="100"/>
          <a:sy n="39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53D0E-A5FE-41EE-8F55-4175104A0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BB1B2-0B17-4A36-B50A-99626E646A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38B40-A630-49E2-8BDE-E70CC71DA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8FDC97-1B31-4CF6-9CBD-609F7BF8C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045B8-8B51-4442-B9CB-9B343B422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5DF85-99DC-4208-8BC9-ABB561711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1A0C7-8D01-4548-95A9-D0A1799FF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2C0B2-F081-4569-BB8E-900CB6946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0B765-22DA-4327-B92B-DBC7588E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BE8B4-EA76-44F5-B3E3-5F53F91527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4B2FD-A199-42EF-AB2F-8E8152951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2D41F-250E-483F-8746-9A918F915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E9A5E-5A46-4189-B3FA-DA827E320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547BDFC-71DC-428E-96F4-DBE1694A3C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LỊCH SỬ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Bài 20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 </a:t>
            </a:r>
            <a:r>
              <a:rPr lang="en-US" sz="4400" b="1">
                <a:solidFill>
                  <a:srgbClr val="FF0000"/>
                </a:solidFill>
                <a:latin typeface="Arial" charset="0"/>
              </a:rPr>
              <a:t>ÔN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09" name="Group 113"/>
          <p:cNvGraphicFramePr>
            <a:graphicFrameLocks noGrp="1"/>
          </p:cNvGraphicFramePr>
          <p:nvPr>
            <p:ph/>
          </p:nvPr>
        </p:nvGraphicFramePr>
        <p:xfrm>
          <a:off x="152400" y="177800"/>
          <a:ext cx="8839200" cy="6353175"/>
        </p:xfrm>
        <a:graphic>
          <a:graphicData uri="http://schemas.openxmlformats.org/drawingml/2006/table">
            <a:tbl>
              <a:tblPr/>
              <a:tblGrid>
                <a:gridCol w="1104900"/>
                <a:gridCol w="1031875"/>
                <a:gridCol w="1520825"/>
                <a:gridCol w="1057275"/>
                <a:gridCol w="1228725"/>
                <a:gridCol w="2895600"/>
              </a:tblGrid>
              <a:tr h="1421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Thêi gian</a:t>
                      </a:r>
                    </a:p>
                  </a:txBody>
                  <a:tcPr marT="47992" marB="479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TriÒu vua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Ng­êi s¸ng lËp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Tªn n­íc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Kinh ®«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Sù kiÖn næi bËt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2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1226- 1400</a:t>
                      </a:r>
                    </a:p>
                  </a:txBody>
                  <a:tcPr marT="47992" marB="479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TrÇn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TrÇn C¶nh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§¹i ViÖt 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Th¨ng Long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Nhµ TrÇn thµnh lËp( n¨m 1226)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Kh¸ng chiÕn chèng qu©n x©m l­îc M«ng Nguyªn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1400- 1407</a:t>
                      </a:r>
                    </a:p>
                  </a:txBody>
                  <a:tcPr marT="47992" marB="479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Hå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Hå Qóy Ly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§¹i Ngu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T©y §«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ThÕ kû XV</a:t>
                      </a:r>
                    </a:p>
                  </a:txBody>
                  <a:tcPr marT="47992" marB="479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HËu Lª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Lª Lîi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§¹i ViÖt 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Th¨ng Long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ChiÕn th¾ng Chi L¨ng</a:t>
                      </a:r>
                    </a:p>
                  </a:txBody>
                  <a:tcPr marT="47992" marB="47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86" name="Group 70"/>
          <p:cNvGraphicFramePr>
            <a:graphicFrameLocks noGrp="1"/>
          </p:cNvGraphicFramePr>
          <p:nvPr>
            <p:ph/>
          </p:nvPr>
        </p:nvGraphicFramePr>
        <p:xfrm>
          <a:off x="1676400" y="1371600"/>
          <a:ext cx="7340600" cy="3657600"/>
        </p:xfrm>
        <a:graphic>
          <a:graphicData uri="http://schemas.openxmlformats.org/drawingml/2006/table">
            <a:tbl>
              <a:tblPr/>
              <a:tblGrid>
                <a:gridCol w="1493773"/>
                <a:gridCol w="1433450"/>
                <a:gridCol w="1673153"/>
                <a:gridCol w="208272"/>
                <a:gridCol w="2531953"/>
              </a:tblGrid>
              <a:tr h="365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91436" marR="91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4" name="Text Box 43"/>
          <p:cNvSpPr txBox="1">
            <a:spLocks noChangeArrowheads="1"/>
          </p:cNvSpPr>
          <p:nvPr/>
        </p:nvSpPr>
        <p:spPr bwMode="auto">
          <a:xfrm>
            <a:off x="1143000" y="8382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938</a:t>
            </a:r>
          </a:p>
        </p:txBody>
      </p:sp>
      <p:sp>
        <p:nvSpPr>
          <p:cNvPr id="12305" name="Text Box 44"/>
          <p:cNvSpPr txBox="1">
            <a:spLocks noChangeArrowheads="1"/>
          </p:cNvSpPr>
          <p:nvPr/>
        </p:nvSpPr>
        <p:spPr bwMode="auto">
          <a:xfrm>
            <a:off x="2971800" y="9144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12306" name="Text Box 45"/>
          <p:cNvSpPr txBox="1">
            <a:spLocks noChangeArrowheads="1"/>
          </p:cNvSpPr>
          <p:nvPr/>
        </p:nvSpPr>
        <p:spPr bwMode="auto">
          <a:xfrm>
            <a:off x="2438400" y="8382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1009</a:t>
            </a:r>
          </a:p>
        </p:txBody>
      </p:sp>
      <p:sp>
        <p:nvSpPr>
          <p:cNvPr id="12307" name="Text Box 46"/>
          <p:cNvSpPr txBox="1">
            <a:spLocks noChangeArrowheads="1"/>
          </p:cNvSpPr>
          <p:nvPr/>
        </p:nvSpPr>
        <p:spPr bwMode="auto">
          <a:xfrm>
            <a:off x="3810000" y="8382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1226</a:t>
            </a:r>
          </a:p>
        </p:txBody>
      </p:sp>
      <p:sp>
        <p:nvSpPr>
          <p:cNvPr id="12308" name="Text Box 47"/>
          <p:cNvSpPr txBox="1">
            <a:spLocks noChangeArrowheads="1"/>
          </p:cNvSpPr>
          <p:nvPr/>
        </p:nvSpPr>
        <p:spPr bwMode="auto">
          <a:xfrm>
            <a:off x="5181600" y="8382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1400</a:t>
            </a:r>
          </a:p>
        </p:txBody>
      </p:sp>
      <p:sp>
        <p:nvSpPr>
          <p:cNvPr id="12309" name="Text Box 49"/>
          <p:cNvSpPr txBox="1">
            <a:spLocks noChangeArrowheads="1"/>
          </p:cNvSpPr>
          <p:nvPr/>
        </p:nvSpPr>
        <p:spPr bwMode="auto">
          <a:xfrm>
            <a:off x="6553200" y="838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Thế kỷ XV</a:t>
            </a:r>
          </a:p>
        </p:txBody>
      </p:sp>
      <p:sp>
        <p:nvSpPr>
          <p:cNvPr id="12310" name="Text Box 50"/>
          <p:cNvSpPr txBox="1">
            <a:spLocks noChangeArrowheads="1"/>
          </p:cNvSpPr>
          <p:nvPr/>
        </p:nvSpPr>
        <p:spPr bwMode="auto">
          <a:xfrm>
            <a:off x="457200" y="1828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2311" name="Text Box 51"/>
          <p:cNvSpPr txBox="1">
            <a:spLocks noChangeArrowheads="1"/>
          </p:cNvSpPr>
          <p:nvPr/>
        </p:nvSpPr>
        <p:spPr bwMode="auto">
          <a:xfrm>
            <a:off x="152400" y="1905000"/>
            <a:ext cx="1600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Các giai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oạn lịch sử</a:t>
            </a:r>
          </a:p>
        </p:txBody>
      </p:sp>
      <p:sp>
        <p:nvSpPr>
          <p:cNvPr id="60474" name="Text Box 58"/>
          <p:cNvSpPr txBox="1">
            <a:spLocks noChangeArrowheads="1"/>
          </p:cNvSpPr>
          <p:nvPr/>
        </p:nvSpPr>
        <p:spPr bwMode="auto">
          <a:xfrm>
            <a:off x="1828800" y="1981200"/>
            <a:ext cx="129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BUỔI ĐẦU ĐỘC LẬP</a:t>
            </a:r>
          </a:p>
        </p:txBody>
      </p:sp>
      <p:sp>
        <p:nvSpPr>
          <p:cNvPr id="60475" name="Text Box 59"/>
          <p:cNvSpPr txBox="1">
            <a:spLocks noChangeArrowheads="1"/>
          </p:cNvSpPr>
          <p:nvPr/>
        </p:nvSpPr>
        <p:spPr bwMode="auto">
          <a:xfrm>
            <a:off x="3276600" y="1981200"/>
            <a:ext cx="152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ỚC ĐẠI VIỆT THỜI LÝ</a:t>
            </a:r>
          </a:p>
        </p:txBody>
      </p:sp>
      <p:sp>
        <p:nvSpPr>
          <p:cNvPr id="60478" name="Text Box 62"/>
          <p:cNvSpPr txBox="1">
            <a:spLocks noChangeArrowheads="1"/>
          </p:cNvSpPr>
          <p:nvPr/>
        </p:nvSpPr>
        <p:spPr bwMode="auto">
          <a:xfrm>
            <a:off x="4724400" y="1981200"/>
            <a:ext cx="152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ỚC ĐẠI VIỆT THỜI TRẦN</a:t>
            </a:r>
          </a:p>
        </p:txBody>
      </p:sp>
      <p:sp>
        <p:nvSpPr>
          <p:cNvPr id="60479" name="Text Box 63"/>
          <p:cNvSpPr txBox="1">
            <a:spLocks noChangeArrowheads="1"/>
          </p:cNvSpPr>
          <p:nvPr/>
        </p:nvSpPr>
        <p:spPr bwMode="auto">
          <a:xfrm>
            <a:off x="6629400" y="1981200"/>
            <a:ext cx="2209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</a:t>
            </a:r>
            <a:r>
              <a:rPr lang="vi-VN" sz="28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ỚC ĐẠI VIỆT BUỔI ĐẦU THỜI HẬU LÊ</a:t>
            </a:r>
          </a:p>
        </p:txBody>
      </p:sp>
      <p:sp>
        <p:nvSpPr>
          <p:cNvPr id="12316" name="Text Box 69"/>
          <p:cNvSpPr txBox="1">
            <a:spLocks noChangeArrowheads="1"/>
          </p:cNvSpPr>
          <p:nvPr/>
        </p:nvSpPr>
        <p:spPr bwMode="auto">
          <a:xfrm>
            <a:off x="6248400" y="1371600"/>
            <a:ext cx="228600" cy="33861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74" grpId="0"/>
      <p:bldP spid="60475" grpId="0"/>
      <p:bldP spid="60478" grpId="0"/>
      <p:bldP spid="604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b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-269875"/>
            <a:ext cx="4267200" cy="3124200"/>
          </a:xfrm>
          <a:noFill/>
        </p:spPr>
      </p:pic>
      <p:pic>
        <p:nvPicPr>
          <p:cNvPr id="3075" name="Picture 10" descr="b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-288925"/>
            <a:ext cx="4191000" cy="3124200"/>
          </a:xfrm>
          <a:noFill/>
        </p:spPr>
      </p:pic>
      <p:pic>
        <p:nvPicPr>
          <p:cNvPr id="3076" name="Picture 11" descr="Bai-coc-o-song-Bach-Dang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3505200"/>
            <a:ext cx="4114800" cy="2819400"/>
          </a:xfr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2895600"/>
            <a:ext cx="533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Cuộc kháng chiến chống quân Tống ( 981)</a:t>
            </a:r>
          </a:p>
          <a:p>
            <a:pPr eaLnBrk="1" hangingPunct="1">
              <a:spcBef>
                <a:spcPct val="50000"/>
              </a:spcBef>
            </a:pPr>
            <a:endParaRPr lang="en-US" sz="1600" b="1">
              <a:latin typeface="Arial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48200" y="2895600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Cuộc kháng chiến chống quân Tống lần 2</a:t>
            </a: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6200" y="63246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Cuộc kháng chiến chống quân Mông Nguyên</a:t>
            </a:r>
          </a:p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6705600" y="58674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953000" y="6327775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Chiến thắng Chi L</a:t>
            </a:r>
            <a:r>
              <a:rPr lang="vi-VN" b="1">
                <a:latin typeface="Arial" charset="0"/>
              </a:rPr>
              <a:t>ă</a:t>
            </a:r>
            <a:r>
              <a:rPr lang="en-US" b="1">
                <a:latin typeface="Arial" charset="0"/>
              </a:rPr>
              <a:t>ng</a:t>
            </a:r>
          </a:p>
        </p:txBody>
      </p:sp>
      <p:pic>
        <p:nvPicPr>
          <p:cNvPr id="3082" name="Picture 21" descr="q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4114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91" grpId="0"/>
      <p:bldP spid="245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yThaiTo[1]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81000"/>
            <a:ext cx="5257800" cy="6202363"/>
          </a:xfrm>
          <a:noFill/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867400" y="2057400"/>
            <a:ext cx="3733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Lý Công Uẩn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rial" charset="0"/>
              </a:rPr>
              <a:t>(Lý Thái Tổ)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chuamotcot[1]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"/>
            <a:ext cx="4419600" cy="4876800"/>
          </a:xfrm>
          <a:noFill/>
        </p:spPr>
      </p:pic>
      <p:pic>
        <p:nvPicPr>
          <p:cNvPr id="5123" name="Picture 22" descr="2008_06_11_124255_images786720_vn991103[1]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457200"/>
            <a:ext cx="4191000" cy="3733800"/>
          </a:xfrm>
          <a:noFill/>
        </p:spPr>
      </p:pic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0" y="54864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 </a:t>
            </a:r>
            <a:r>
              <a:rPr lang="en-US" sz="2800" b="1">
                <a:latin typeface="Arial" charset="0"/>
              </a:rPr>
              <a:t>Chùa Một Cột ( Hà Nội)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572000" y="44196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    </a:t>
            </a:r>
            <a:r>
              <a:rPr lang="en-US" sz="2800" b="1">
                <a:latin typeface="Arial" charset="0"/>
              </a:rPr>
              <a:t>Chùa Keo ( Thái Bình)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/>
      <p:bldP spid="338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0606Fi01L[1]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304800"/>
            <a:ext cx="8382000" cy="5562600"/>
          </a:xfrm>
          <a:noFill/>
        </p:spPr>
      </p:pic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33400" y="59436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latin typeface="Arial" charset="0"/>
              </a:rPr>
              <a:t>  </a:t>
            </a:r>
            <a:r>
              <a:rPr lang="en-US" sz="3600" b="1">
                <a:latin typeface="Arial" charset="0"/>
              </a:rPr>
              <a:t>Cảnh triều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ình vua Lê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Le_Loi_statue[1]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5334000" cy="6354763"/>
          </a:xfrm>
          <a:noFill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72200" y="2133600"/>
            <a:ext cx="2819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 </a:t>
            </a:r>
            <a:r>
              <a:rPr lang="en-US" sz="3600" b="1">
                <a:solidFill>
                  <a:srgbClr val="FF0000"/>
                </a:solidFill>
                <a:latin typeface="Arial" charset="0"/>
              </a:rPr>
              <a:t>Lê Lợi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( Lê Thái Tổ)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leso_nguyentrai2c[1]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52400"/>
            <a:ext cx="5562600" cy="64008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54" name="Group 90"/>
          <p:cNvGraphicFramePr>
            <a:graphicFrameLocks noGrp="1"/>
          </p:cNvGraphicFramePr>
          <p:nvPr>
            <p:ph/>
          </p:nvPr>
        </p:nvGraphicFramePr>
        <p:xfrm>
          <a:off x="152400" y="152400"/>
          <a:ext cx="8839200" cy="6646863"/>
        </p:xfrm>
        <a:graphic>
          <a:graphicData uri="http://schemas.openxmlformats.org/drawingml/2006/table">
            <a:tbl>
              <a:tblPr/>
              <a:tblGrid>
                <a:gridCol w="1066800"/>
                <a:gridCol w="1219200"/>
                <a:gridCol w="1524000"/>
                <a:gridCol w="1219200"/>
                <a:gridCol w="1219200"/>
                <a:gridCol w="2590800"/>
              </a:tblGrid>
              <a:tr h="1030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Thêi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TriÒu vua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Ng­êi s¸ng lËp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Tªn n­íc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Kinh ®«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Sù kiÖn næi bËt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968- 980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§inh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980- 1009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TiÒn Lª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1009 -       1226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1226- 1400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TrÇn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1400- 1407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Hå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ThÕ kû XV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HËu Lª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89" name="Group 237"/>
          <p:cNvGraphicFramePr>
            <a:graphicFrameLocks noGrp="1"/>
          </p:cNvGraphicFramePr>
          <p:nvPr>
            <p:ph/>
          </p:nvPr>
        </p:nvGraphicFramePr>
        <p:xfrm>
          <a:off x="152400" y="152400"/>
          <a:ext cx="8839200" cy="6578600"/>
        </p:xfrm>
        <a:graphic>
          <a:graphicData uri="http://schemas.openxmlformats.org/drawingml/2006/table">
            <a:tbl>
              <a:tblPr/>
              <a:tblGrid>
                <a:gridCol w="981075"/>
                <a:gridCol w="1057275"/>
                <a:gridCol w="1543050"/>
                <a:gridCol w="1101725"/>
                <a:gridCol w="1208088"/>
                <a:gridCol w="2947987"/>
              </a:tblGrid>
              <a:tr h="1030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Thêi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TriÒu vua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Ng­êi s¸ng lËp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Tªn n­íc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Kinh ®«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Sù kiÖn næi bËt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968- 980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§inh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§inh Bé LÜnh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§¹i Cå ViÖt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Hoa L­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§inh Bé LÜnh dÑp lo¹n 12 sø qu©n( n¨m 968)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980- 1009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TiÒn Lª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Lª Hoµn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§¹i Cå ViÖt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Hoa L­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Kh¸ng chiÕn chèng qu©n Tèng lÇn 1( n¨m 981)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5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1009 -       1226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Lý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Lý C«ng UÈn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§¹i ViÖt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Th¨ng Long</a:t>
                      </a:r>
                      <a:b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</a:b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( §¹i La)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Dêi ®« ra Th¨ng Long( n¨m 1010).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- Kh¸ng chiÕn chèng qu©n Tèng lÇn 2( n¨m 1075- 1077)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335</Words>
  <Application>Microsoft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</vt:lpstr>
      <vt:lpstr>Arial</vt:lpstr>
      <vt:lpstr>Calibri</vt:lpstr>
      <vt:lpstr>.VnTimeH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Tan 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Hung</dc:creator>
  <cp:lastModifiedBy>CSTeam</cp:lastModifiedBy>
  <cp:revision>44</cp:revision>
  <cp:lastPrinted>1601-01-01T00:00:00Z</cp:lastPrinted>
  <dcterms:created xsi:type="dcterms:W3CDTF">2009-02-22T00:22:39Z</dcterms:created>
  <dcterms:modified xsi:type="dcterms:W3CDTF">2016-06-30T01:16:40Z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